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0"/>
  </p:notesMasterIdLst>
  <p:sldIdLst>
    <p:sldId id="256" r:id="rId2"/>
    <p:sldId id="257" r:id="rId3"/>
    <p:sldId id="265" r:id="rId4"/>
    <p:sldId id="258" r:id="rId5"/>
    <p:sldId id="264" r:id="rId6"/>
    <p:sldId id="259" r:id="rId7"/>
    <p:sldId id="263" r:id="rId8"/>
    <p:sldId id="260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EEFC"/>
    <a:srgbClr val="FCCCE8"/>
    <a:srgbClr val="FF9CF3"/>
    <a:srgbClr val="994DFF"/>
    <a:srgbClr val="67228F"/>
    <a:srgbClr val="581E78"/>
    <a:srgbClr val="E600D2"/>
    <a:srgbClr val="ECECEC"/>
    <a:srgbClr val="662A3C"/>
    <a:srgbClr val="656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48" autoAdjust="0"/>
    <p:restoredTop sz="86486" autoAdjust="0"/>
  </p:normalViewPr>
  <p:slideViewPr>
    <p:cSldViewPr snapToGrid="0" snapToObjects="1">
      <p:cViewPr>
        <p:scale>
          <a:sx n="112" d="100"/>
          <a:sy n="112" d="100"/>
        </p:scale>
        <p:origin x="-120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jpeg>
</file>

<file path=ppt/media/image5.jpe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E667B1-F1BF-884B-B124-2AC80344EFB4}" type="datetimeFigureOut">
              <a:rPr lang="nl-NL" smtClean="0"/>
              <a:t>23-03-16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39B825-37BB-1A4E-8063-003244ED88D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9423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39B825-37BB-1A4E-8063-003244ED88DC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5130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39B825-37BB-1A4E-8063-003244ED88DC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51306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39B825-37BB-1A4E-8063-003244ED88DC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5130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39B825-37BB-1A4E-8063-003244ED88DC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5130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Klik om de 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449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29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440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325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809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84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83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84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8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272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329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23-03-16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777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Li8YMGUCp4" TargetMode="External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Li8YMGUCp4" TargetMode="External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youtu.be/nLi8YMGUCp4" TargetMode="Externa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ekstvak 4"/>
          <p:cNvSpPr txBox="1"/>
          <p:nvPr/>
        </p:nvSpPr>
        <p:spPr>
          <a:xfrm>
            <a:off x="0" y="1068596"/>
            <a:ext cx="604431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6600" dirty="0" err="1">
                <a:solidFill>
                  <a:schemeClr val="bg1"/>
                </a:solidFill>
                <a:latin typeface="Code Light"/>
                <a:cs typeface="Code Light"/>
              </a:rPr>
              <a:t>Science</a:t>
            </a:r>
            <a:r>
              <a:rPr lang="nl-NL" sz="6600" dirty="0">
                <a:solidFill>
                  <a:schemeClr val="bg1"/>
                </a:solidFill>
                <a:latin typeface="Code Light"/>
                <a:cs typeface="Code Light"/>
              </a:rPr>
              <a:t> Of </a:t>
            </a:r>
            <a:r>
              <a:rPr lang="nl-NL" sz="6600" dirty="0" err="1" smtClean="0">
                <a:solidFill>
                  <a:schemeClr val="bg1"/>
                </a:solidFill>
                <a:latin typeface="Code Light"/>
                <a:cs typeface="Code Light"/>
              </a:rPr>
              <a:t>Persuasion</a:t>
            </a:r>
            <a:endParaRPr lang="nl-NL" sz="6600" dirty="0">
              <a:solidFill>
                <a:srgbClr val="41D2E4"/>
              </a:solidFill>
              <a:latin typeface="Code Light"/>
              <a:cs typeface="Code Light"/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4656230" y="2539467"/>
            <a:ext cx="4682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 err="1" smtClean="0">
                <a:solidFill>
                  <a:srgbClr val="18B0F1"/>
                </a:solidFill>
                <a:latin typeface="Code Light"/>
                <a:cs typeface="Code Light"/>
              </a:rPr>
              <a:t>applied</a:t>
            </a:r>
            <a:r>
              <a:rPr lang="nl-NL" sz="2800" dirty="0" smtClean="0">
                <a:solidFill>
                  <a:srgbClr val="18B0F1"/>
                </a:solidFill>
                <a:latin typeface="Code Light"/>
                <a:cs typeface="Code Light"/>
              </a:rPr>
              <a:t> </a:t>
            </a:r>
            <a:r>
              <a:rPr lang="nl-NL" sz="2800" dirty="0" err="1">
                <a:solidFill>
                  <a:srgbClr val="18B0F1"/>
                </a:solidFill>
                <a:latin typeface="Code Light"/>
                <a:cs typeface="Code Light"/>
              </a:rPr>
              <a:t>to</a:t>
            </a:r>
            <a:r>
              <a:rPr lang="nl-NL" sz="2800" dirty="0">
                <a:solidFill>
                  <a:srgbClr val="18B0F1"/>
                </a:solidFill>
                <a:latin typeface="Code Light"/>
                <a:cs typeface="Code Light"/>
              </a:rPr>
              <a:t> 500px.com</a:t>
            </a:r>
          </a:p>
        </p:txBody>
      </p:sp>
      <p:sp>
        <p:nvSpPr>
          <p:cNvPr id="7" name="Rechthoek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CECEC"/>
          </a:solidFill>
          <a:ln>
            <a:solidFill>
              <a:srgbClr val="4F81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fbeelding 8" descr="Blog_Tinker2 (3)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896" y="1476230"/>
            <a:ext cx="7766304" cy="1716024"/>
          </a:xfrm>
          <a:prstGeom prst="rect">
            <a:avLst/>
          </a:prstGeom>
        </p:spPr>
      </p:pic>
      <p:sp>
        <p:nvSpPr>
          <p:cNvPr id="10" name="Tekstvak 9"/>
          <p:cNvSpPr txBox="1"/>
          <p:nvPr/>
        </p:nvSpPr>
        <p:spPr>
          <a:xfrm>
            <a:off x="2507369" y="532990"/>
            <a:ext cx="47286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dirty="0" smtClean="0">
                <a:latin typeface="Code Light"/>
                <a:cs typeface="Code Light"/>
              </a:rPr>
              <a:t>Eindpresentatie</a:t>
            </a:r>
            <a:r>
              <a:rPr lang="nl-NL" dirty="0" smtClean="0">
                <a:latin typeface="Code Light"/>
                <a:cs typeface="Code Light"/>
              </a:rPr>
              <a:t> </a:t>
            </a:r>
            <a:endParaRPr lang="nl-NL" dirty="0">
              <a:latin typeface="Code Light"/>
              <a:cs typeface="Code Light"/>
            </a:endParaRPr>
          </a:p>
        </p:txBody>
      </p:sp>
      <p:sp>
        <p:nvSpPr>
          <p:cNvPr id="11" name="Tekstvak 10"/>
          <p:cNvSpPr txBox="1"/>
          <p:nvPr/>
        </p:nvSpPr>
        <p:spPr>
          <a:xfrm>
            <a:off x="685800" y="4314262"/>
            <a:ext cx="472862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err="1" smtClean="0">
                <a:latin typeface="Code Light"/>
                <a:cs typeface="Code Light"/>
              </a:rPr>
              <a:t>Siyawash</a:t>
            </a:r>
            <a:r>
              <a:rPr lang="nl-NL" sz="2400" dirty="0" smtClean="0">
                <a:latin typeface="Code Light"/>
                <a:cs typeface="Code Light"/>
              </a:rPr>
              <a:t> </a:t>
            </a:r>
            <a:r>
              <a:rPr lang="nl-NL" sz="2400" dirty="0" err="1" smtClean="0">
                <a:latin typeface="Code Light"/>
                <a:cs typeface="Code Light"/>
              </a:rPr>
              <a:t>Estanekzay</a:t>
            </a:r>
            <a:r>
              <a:rPr lang="nl-NL" sz="2400" dirty="0" smtClean="0">
                <a:latin typeface="Code Light"/>
                <a:cs typeface="Code Light"/>
              </a:rPr>
              <a:t> </a:t>
            </a:r>
          </a:p>
          <a:p>
            <a:r>
              <a:rPr lang="nl-NL" sz="2400" dirty="0" smtClean="0">
                <a:latin typeface="Code Light"/>
                <a:cs typeface="Code Light"/>
              </a:rPr>
              <a:t>Joep Harmsen</a:t>
            </a:r>
          </a:p>
          <a:p>
            <a:r>
              <a:rPr lang="nl-NL" sz="2400" dirty="0" err="1" smtClean="0">
                <a:latin typeface="Code Light"/>
                <a:cs typeface="Code Light"/>
              </a:rPr>
              <a:t>Alrian</a:t>
            </a:r>
            <a:r>
              <a:rPr lang="nl-NL" sz="2400" dirty="0" smtClean="0">
                <a:latin typeface="Code Light"/>
                <a:cs typeface="Code Light"/>
              </a:rPr>
              <a:t> </a:t>
            </a:r>
            <a:r>
              <a:rPr lang="nl-NL" sz="2400" dirty="0" err="1" smtClean="0">
                <a:latin typeface="Code Light"/>
                <a:cs typeface="Code Light"/>
              </a:rPr>
              <a:t>Kamdhi</a:t>
            </a:r>
            <a:endParaRPr lang="nl-NL" sz="2400" dirty="0" smtClean="0">
              <a:latin typeface="Code Light"/>
              <a:cs typeface="Code Light"/>
            </a:endParaRPr>
          </a:p>
          <a:p>
            <a:r>
              <a:rPr lang="nl-NL" sz="2400" dirty="0" smtClean="0">
                <a:latin typeface="Code Light"/>
                <a:cs typeface="Code Light"/>
              </a:rPr>
              <a:t>Bob Scheer</a:t>
            </a:r>
          </a:p>
          <a:p>
            <a:r>
              <a:rPr lang="nl-NL" sz="2400" dirty="0" smtClean="0">
                <a:latin typeface="Code Light"/>
                <a:cs typeface="Code Light"/>
              </a:rPr>
              <a:t>Marty Star</a:t>
            </a:r>
          </a:p>
          <a:p>
            <a:endParaRPr lang="nl-NL" sz="1000" dirty="0">
              <a:latin typeface="Code Bold"/>
              <a:cs typeface="Code Bold"/>
            </a:endParaRPr>
          </a:p>
        </p:txBody>
      </p:sp>
      <p:sp>
        <p:nvSpPr>
          <p:cNvPr id="12" name="Tekstvak 11"/>
          <p:cNvSpPr txBox="1"/>
          <p:nvPr/>
        </p:nvSpPr>
        <p:spPr>
          <a:xfrm>
            <a:off x="6391195" y="5791590"/>
            <a:ext cx="47286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smtClean="0">
                <a:latin typeface="Code Bold"/>
                <a:cs typeface="Code Bold"/>
              </a:rPr>
              <a:t>MMIO 2016</a:t>
            </a:r>
          </a:p>
          <a:p>
            <a:endParaRPr lang="nl-NL" sz="1000" dirty="0">
              <a:latin typeface="Code Bold"/>
              <a:cs typeface="Code Bold"/>
            </a:endParaRPr>
          </a:p>
        </p:txBody>
      </p:sp>
    </p:spTree>
    <p:extLst>
      <p:ext uri="{BB962C8B-B14F-4D97-AF65-F5344CB8AC3E}">
        <p14:creationId xmlns:p14="http://schemas.microsoft.com/office/powerpoint/2010/main" val="3649156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81"/>
    </mc:Choice>
    <mc:Fallback xmlns="">
      <p:transition xmlns:p14="http://schemas.microsoft.com/office/powerpoint/2010/main" spd="slow" advTm="798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 descr="vgukNMod8ztx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275823" cy="6858000"/>
          </a:xfrm>
          <a:prstGeom prst="rect">
            <a:avLst/>
          </a:prstGeom>
        </p:spPr>
      </p:pic>
      <p:sp>
        <p:nvSpPr>
          <p:cNvPr id="7" name="Tekstvak 6"/>
          <p:cNvSpPr txBox="1"/>
          <p:nvPr/>
        </p:nvSpPr>
        <p:spPr>
          <a:xfrm>
            <a:off x="589660" y="3139644"/>
            <a:ext cx="37906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 smtClean="0">
                <a:solidFill>
                  <a:srgbClr val="FAEEFC"/>
                </a:solidFill>
                <a:latin typeface="Code Bold"/>
                <a:cs typeface="Code Bold"/>
              </a:rPr>
              <a:t>Introductie</a:t>
            </a:r>
            <a:endParaRPr lang="nl-NL" sz="4400" dirty="0">
              <a:solidFill>
                <a:srgbClr val="FAEEFC"/>
              </a:solidFill>
              <a:latin typeface="Code Bold"/>
              <a:cs typeface="Code Bold"/>
            </a:endParaRPr>
          </a:p>
        </p:txBody>
      </p:sp>
      <p:sp>
        <p:nvSpPr>
          <p:cNvPr id="9" name="Tekstvak 8"/>
          <p:cNvSpPr txBox="1"/>
          <p:nvPr/>
        </p:nvSpPr>
        <p:spPr>
          <a:xfrm>
            <a:off x="6068125" y="3139644"/>
            <a:ext cx="3649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b="1" dirty="0" smtClean="0">
                <a:solidFill>
                  <a:srgbClr val="FAEEFC"/>
                </a:solidFill>
                <a:latin typeface="Code Bold"/>
                <a:cs typeface="Code Bold"/>
              </a:rPr>
              <a:t>Concept</a:t>
            </a:r>
            <a:endParaRPr lang="nl-NL" sz="4400" b="1" dirty="0">
              <a:solidFill>
                <a:srgbClr val="FAEEFC"/>
              </a:solidFill>
              <a:latin typeface="Code Bold"/>
              <a:cs typeface="Code Bold"/>
            </a:endParaRPr>
          </a:p>
        </p:txBody>
      </p:sp>
      <p:sp>
        <p:nvSpPr>
          <p:cNvPr id="10" name="Tekstvak 9"/>
          <p:cNvSpPr txBox="1"/>
          <p:nvPr/>
        </p:nvSpPr>
        <p:spPr>
          <a:xfrm>
            <a:off x="4380323" y="2247221"/>
            <a:ext cx="150636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600" dirty="0" smtClean="0">
                <a:solidFill>
                  <a:schemeClr val="bg1"/>
                </a:solidFill>
                <a:latin typeface="Code Light"/>
                <a:cs typeface="Code Light"/>
              </a:rPr>
              <a:t>&amp;</a:t>
            </a:r>
            <a:endParaRPr lang="nl-NL" sz="16600" dirty="0">
              <a:solidFill>
                <a:schemeClr val="bg1"/>
              </a:solidFill>
              <a:latin typeface="Code Light"/>
              <a:cs typeface="Code Light"/>
            </a:endParaRPr>
          </a:p>
        </p:txBody>
      </p:sp>
    </p:spTree>
    <p:extLst>
      <p:ext uri="{BB962C8B-B14F-4D97-AF65-F5344CB8AC3E}">
        <p14:creationId xmlns:p14="http://schemas.microsoft.com/office/powerpoint/2010/main" val="1788141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57"/>
    </mc:Choice>
    <mc:Fallback xmlns="">
      <p:transition xmlns:p14="http://schemas.microsoft.com/office/powerpoint/2010/main" spd="slow" advTm="1665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ekstvak 4"/>
          <p:cNvSpPr txBox="1"/>
          <p:nvPr/>
        </p:nvSpPr>
        <p:spPr>
          <a:xfrm>
            <a:off x="0" y="1068596"/>
            <a:ext cx="604431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6600" dirty="0" err="1">
                <a:solidFill>
                  <a:schemeClr val="bg1"/>
                </a:solidFill>
                <a:latin typeface="Code Light"/>
                <a:cs typeface="Code Light"/>
              </a:rPr>
              <a:t>Science</a:t>
            </a:r>
            <a:r>
              <a:rPr lang="nl-NL" sz="6600" dirty="0">
                <a:solidFill>
                  <a:schemeClr val="bg1"/>
                </a:solidFill>
                <a:latin typeface="Code Light"/>
                <a:cs typeface="Code Light"/>
              </a:rPr>
              <a:t> Of </a:t>
            </a:r>
            <a:r>
              <a:rPr lang="nl-NL" sz="6600" dirty="0" err="1" smtClean="0">
                <a:solidFill>
                  <a:schemeClr val="bg1"/>
                </a:solidFill>
                <a:latin typeface="Code Light"/>
                <a:cs typeface="Code Light"/>
              </a:rPr>
              <a:t>Persuasion</a:t>
            </a:r>
            <a:endParaRPr lang="nl-NL" sz="6600" dirty="0">
              <a:solidFill>
                <a:srgbClr val="41D2E4"/>
              </a:solidFill>
              <a:latin typeface="Code Light"/>
              <a:cs typeface="Code Light"/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4656230" y="2539467"/>
            <a:ext cx="4682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 err="1" smtClean="0">
                <a:solidFill>
                  <a:srgbClr val="18B0F1"/>
                </a:solidFill>
                <a:latin typeface="Code Light"/>
                <a:cs typeface="Code Light"/>
              </a:rPr>
              <a:t>applied</a:t>
            </a:r>
            <a:r>
              <a:rPr lang="nl-NL" sz="2800" dirty="0" smtClean="0">
                <a:solidFill>
                  <a:srgbClr val="18B0F1"/>
                </a:solidFill>
                <a:latin typeface="Code Light"/>
                <a:cs typeface="Code Light"/>
              </a:rPr>
              <a:t> </a:t>
            </a:r>
            <a:r>
              <a:rPr lang="nl-NL" sz="2800" dirty="0" err="1">
                <a:solidFill>
                  <a:srgbClr val="18B0F1"/>
                </a:solidFill>
                <a:latin typeface="Code Light"/>
                <a:cs typeface="Code Light"/>
              </a:rPr>
              <a:t>to</a:t>
            </a:r>
            <a:r>
              <a:rPr lang="nl-NL" sz="2800" dirty="0">
                <a:solidFill>
                  <a:srgbClr val="18B0F1"/>
                </a:solidFill>
                <a:latin typeface="Code Light"/>
                <a:cs typeface="Code Light"/>
              </a:rPr>
              <a:t> 500px.com</a:t>
            </a:r>
          </a:p>
        </p:txBody>
      </p:sp>
      <p:sp>
        <p:nvSpPr>
          <p:cNvPr id="7" name="Rechthoek 6">
            <a:hlinkClick r:id="rId3"/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CECEC"/>
          </a:solidFill>
          <a:ln>
            <a:solidFill>
              <a:srgbClr val="4F81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3600" dirty="0">
              <a:solidFill>
                <a:schemeClr val="tx1"/>
              </a:solidFill>
              <a:latin typeface="Code Bold"/>
              <a:cs typeface="Code Bold"/>
            </a:endParaRPr>
          </a:p>
        </p:txBody>
      </p:sp>
      <p:sp>
        <p:nvSpPr>
          <p:cNvPr id="8" name="Titel 1"/>
          <p:cNvSpPr txBox="1">
            <a:spLocks/>
          </p:cNvSpPr>
          <p:nvPr/>
        </p:nvSpPr>
        <p:spPr>
          <a:xfrm>
            <a:off x="1371600" y="274637"/>
            <a:ext cx="1153028" cy="62346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 smtClean="0">
                <a:latin typeface="Code Bold"/>
                <a:cs typeface="Code Bold"/>
              </a:rPr>
              <a:t>P</a:t>
            </a:r>
          </a:p>
          <a:p>
            <a:r>
              <a:rPr lang="nl-NL" sz="4800" dirty="0" smtClean="0">
                <a:latin typeface="Code Bold"/>
                <a:cs typeface="Code Bold"/>
              </a:rPr>
              <a:t>E</a:t>
            </a:r>
          </a:p>
          <a:p>
            <a:r>
              <a:rPr lang="nl-NL" sz="4800" dirty="0" smtClean="0">
                <a:latin typeface="Code Bold"/>
                <a:cs typeface="Code Bold"/>
              </a:rPr>
              <a:t>R</a:t>
            </a:r>
          </a:p>
          <a:p>
            <a:r>
              <a:rPr lang="nl-NL" sz="4800" dirty="0" smtClean="0">
                <a:latin typeface="Code Bold"/>
                <a:cs typeface="Code Bold"/>
              </a:rPr>
              <a:t>S</a:t>
            </a:r>
          </a:p>
          <a:p>
            <a:r>
              <a:rPr lang="nl-NL" sz="4800" dirty="0" smtClean="0">
                <a:latin typeface="Code Bold"/>
                <a:cs typeface="Code Bold"/>
              </a:rPr>
              <a:t>O</a:t>
            </a:r>
          </a:p>
          <a:p>
            <a:r>
              <a:rPr lang="nl-NL" sz="4800" dirty="0" smtClean="0">
                <a:latin typeface="Code Bold"/>
                <a:cs typeface="Code Bold"/>
              </a:rPr>
              <a:t>N</a:t>
            </a:r>
          </a:p>
          <a:p>
            <a:r>
              <a:rPr lang="nl-NL" sz="4800" dirty="0">
                <a:latin typeface="Code Bold"/>
                <a:cs typeface="Code Bold"/>
              </a:rPr>
              <a:t>a</a:t>
            </a:r>
            <a:endParaRPr lang="nl-NL" sz="4800" dirty="0" smtClean="0">
              <a:latin typeface="Code Bold"/>
              <a:cs typeface="Code Bold"/>
            </a:endParaRPr>
          </a:p>
        </p:txBody>
      </p:sp>
      <p:pic>
        <p:nvPicPr>
          <p:cNvPr id="4" name="Afbeelding 3" descr="jonahbirrman-persona (1)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783" y="-57527"/>
            <a:ext cx="4768681" cy="753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32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81"/>
    </mc:Choice>
    <mc:Fallback xmlns="">
      <p:transition xmlns:p14="http://schemas.microsoft.com/office/powerpoint/2010/main" spd="slow" advTm="798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200" dirty="0" err="1" smtClean="0">
                <a:latin typeface="Code Light"/>
                <a:cs typeface="Code Light"/>
              </a:rPr>
              <a:t>Reciprocity</a:t>
            </a:r>
            <a:r>
              <a:rPr lang="nl-NL" sz="3200" dirty="0" smtClean="0">
                <a:latin typeface="Code Light"/>
                <a:cs typeface="Code Light"/>
              </a:rPr>
              <a:t>/wederkerigheid</a:t>
            </a:r>
            <a:endParaRPr lang="nl-NL" dirty="0">
              <a:latin typeface="Code Light"/>
              <a:cs typeface="Code Light"/>
            </a:endParaRPr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7" name="Afbeelding 6" descr="Black_Car_Driver_BW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0878" y="0"/>
            <a:ext cx="10438888" cy="6947961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691716" y="3136352"/>
            <a:ext cx="37906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 smtClean="0">
                <a:solidFill>
                  <a:srgbClr val="FCCCE8"/>
                </a:solidFill>
                <a:latin typeface="Code Bold"/>
                <a:cs typeface="Code Bold"/>
              </a:rPr>
              <a:t>User Tests</a:t>
            </a:r>
            <a:endParaRPr lang="nl-NL" sz="4400" dirty="0">
              <a:solidFill>
                <a:srgbClr val="FCCCE8"/>
              </a:solidFill>
              <a:latin typeface="Code Bold"/>
              <a:cs typeface="Code Bold"/>
            </a:endParaRPr>
          </a:p>
        </p:txBody>
      </p:sp>
      <p:sp>
        <p:nvSpPr>
          <p:cNvPr id="9" name="Tekstvak 8"/>
          <p:cNvSpPr txBox="1"/>
          <p:nvPr/>
        </p:nvSpPr>
        <p:spPr>
          <a:xfrm>
            <a:off x="5308370" y="3154143"/>
            <a:ext cx="3649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b="1" dirty="0" smtClean="0">
                <a:solidFill>
                  <a:srgbClr val="FCCCE8"/>
                </a:solidFill>
                <a:latin typeface="Code Bold"/>
                <a:cs typeface="Code Bold"/>
              </a:rPr>
              <a:t>Bevindingen</a:t>
            </a:r>
            <a:endParaRPr lang="nl-NL" sz="4400" b="1" dirty="0">
              <a:solidFill>
                <a:srgbClr val="FCCCE8"/>
              </a:solidFill>
              <a:latin typeface="Code Bold"/>
              <a:cs typeface="Code Bold"/>
            </a:endParaRPr>
          </a:p>
        </p:txBody>
      </p:sp>
      <p:sp>
        <p:nvSpPr>
          <p:cNvPr id="10" name="Tekstvak 9"/>
          <p:cNvSpPr txBox="1"/>
          <p:nvPr/>
        </p:nvSpPr>
        <p:spPr>
          <a:xfrm>
            <a:off x="3802002" y="2243929"/>
            <a:ext cx="150636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600" dirty="0" smtClean="0">
                <a:solidFill>
                  <a:schemeClr val="bg1"/>
                </a:solidFill>
                <a:latin typeface="Code Light"/>
                <a:cs typeface="Code Light"/>
              </a:rPr>
              <a:t>&amp;</a:t>
            </a:r>
            <a:endParaRPr lang="nl-NL" sz="16600" dirty="0">
              <a:solidFill>
                <a:schemeClr val="bg1"/>
              </a:solidFill>
              <a:latin typeface="Code Light"/>
              <a:cs typeface="Code Light"/>
            </a:endParaRPr>
          </a:p>
        </p:txBody>
      </p:sp>
    </p:spTree>
    <p:extLst>
      <p:ext uri="{BB962C8B-B14F-4D97-AF65-F5344CB8AC3E}">
        <p14:creationId xmlns:p14="http://schemas.microsoft.com/office/powerpoint/2010/main" val="10996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84"/>
    </mc:Choice>
    <mc:Fallback xmlns="">
      <p:transition xmlns:p14="http://schemas.microsoft.com/office/powerpoint/2010/main" spd="slow" advTm="2288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ekstvak 4"/>
          <p:cNvSpPr txBox="1"/>
          <p:nvPr/>
        </p:nvSpPr>
        <p:spPr>
          <a:xfrm>
            <a:off x="0" y="1068596"/>
            <a:ext cx="604431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6600" dirty="0" err="1">
                <a:solidFill>
                  <a:schemeClr val="bg1"/>
                </a:solidFill>
                <a:latin typeface="Code Light"/>
                <a:cs typeface="Code Light"/>
              </a:rPr>
              <a:t>Science</a:t>
            </a:r>
            <a:r>
              <a:rPr lang="nl-NL" sz="6600" dirty="0">
                <a:solidFill>
                  <a:schemeClr val="bg1"/>
                </a:solidFill>
                <a:latin typeface="Code Light"/>
                <a:cs typeface="Code Light"/>
              </a:rPr>
              <a:t> Of </a:t>
            </a:r>
            <a:r>
              <a:rPr lang="nl-NL" sz="6600" dirty="0" err="1" smtClean="0">
                <a:solidFill>
                  <a:schemeClr val="bg1"/>
                </a:solidFill>
                <a:latin typeface="Code Light"/>
                <a:cs typeface="Code Light"/>
              </a:rPr>
              <a:t>Persuasion</a:t>
            </a:r>
            <a:endParaRPr lang="nl-NL" sz="6600" dirty="0">
              <a:solidFill>
                <a:srgbClr val="41D2E4"/>
              </a:solidFill>
              <a:latin typeface="Code Light"/>
              <a:cs typeface="Code Light"/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4656230" y="2539467"/>
            <a:ext cx="4682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 err="1" smtClean="0">
                <a:solidFill>
                  <a:srgbClr val="18B0F1"/>
                </a:solidFill>
                <a:latin typeface="Code Light"/>
                <a:cs typeface="Code Light"/>
              </a:rPr>
              <a:t>applied</a:t>
            </a:r>
            <a:r>
              <a:rPr lang="nl-NL" sz="2800" dirty="0" smtClean="0">
                <a:solidFill>
                  <a:srgbClr val="18B0F1"/>
                </a:solidFill>
                <a:latin typeface="Code Light"/>
                <a:cs typeface="Code Light"/>
              </a:rPr>
              <a:t> </a:t>
            </a:r>
            <a:r>
              <a:rPr lang="nl-NL" sz="2800" dirty="0" err="1">
                <a:solidFill>
                  <a:srgbClr val="18B0F1"/>
                </a:solidFill>
                <a:latin typeface="Code Light"/>
                <a:cs typeface="Code Light"/>
              </a:rPr>
              <a:t>to</a:t>
            </a:r>
            <a:r>
              <a:rPr lang="nl-NL" sz="2800" dirty="0">
                <a:solidFill>
                  <a:srgbClr val="18B0F1"/>
                </a:solidFill>
                <a:latin typeface="Code Light"/>
                <a:cs typeface="Code Light"/>
              </a:rPr>
              <a:t> 500px.com</a:t>
            </a:r>
          </a:p>
        </p:txBody>
      </p:sp>
      <p:sp>
        <p:nvSpPr>
          <p:cNvPr id="7" name="Rechthoek 6">
            <a:hlinkClick r:id="rId3"/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CECEC"/>
          </a:solidFill>
          <a:ln>
            <a:solidFill>
              <a:srgbClr val="4F81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3600" dirty="0">
              <a:solidFill>
                <a:schemeClr val="tx1"/>
              </a:solidFill>
              <a:latin typeface="Code Bold"/>
              <a:cs typeface="Code Bold"/>
            </a:endParaRPr>
          </a:p>
        </p:txBody>
      </p:sp>
      <p:sp>
        <p:nvSpPr>
          <p:cNvPr id="8" name="Titel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200" dirty="0" smtClean="0">
                <a:latin typeface="Code Light"/>
                <a:cs typeface="Code Light"/>
              </a:rPr>
              <a:t>Promovideo</a:t>
            </a:r>
            <a:endParaRPr lang="nl-NL" dirty="0">
              <a:latin typeface="Code Light"/>
              <a:cs typeface="Code Light"/>
            </a:endParaRPr>
          </a:p>
        </p:txBody>
      </p:sp>
      <p:pic>
        <p:nvPicPr>
          <p:cNvPr id="4" name="Afbeelding 3" descr="FSCN1784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Tekstvak 11"/>
          <p:cNvSpPr txBox="1"/>
          <p:nvPr/>
        </p:nvSpPr>
        <p:spPr>
          <a:xfrm>
            <a:off x="457200" y="3135943"/>
            <a:ext cx="40665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 smtClean="0">
                <a:latin typeface="Code Bold"/>
                <a:cs typeface="Code Bold"/>
              </a:rPr>
              <a:t>Aanpassingen</a:t>
            </a:r>
            <a:endParaRPr lang="nl-NL" sz="4400" dirty="0">
              <a:latin typeface="Code Bold"/>
              <a:cs typeface="Code Bold"/>
            </a:endParaRPr>
          </a:p>
        </p:txBody>
      </p:sp>
      <p:sp>
        <p:nvSpPr>
          <p:cNvPr id="13" name="Tekstvak 12"/>
          <p:cNvSpPr txBox="1"/>
          <p:nvPr/>
        </p:nvSpPr>
        <p:spPr>
          <a:xfrm>
            <a:off x="5947417" y="3139644"/>
            <a:ext cx="3649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b="1" dirty="0" smtClean="0">
                <a:solidFill>
                  <a:srgbClr val="000000"/>
                </a:solidFill>
                <a:latin typeface="Code Bold"/>
                <a:cs typeface="Code Bold"/>
              </a:rPr>
              <a:t>Design</a:t>
            </a:r>
            <a:endParaRPr lang="nl-NL" sz="4400" b="1" dirty="0">
              <a:solidFill>
                <a:srgbClr val="000000"/>
              </a:solidFill>
              <a:latin typeface="Code Bold"/>
              <a:cs typeface="Code Bold"/>
            </a:endParaRPr>
          </a:p>
        </p:txBody>
      </p:sp>
      <p:sp>
        <p:nvSpPr>
          <p:cNvPr id="14" name="Tekstvak 13"/>
          <p:cNvSpPr txBox="1"/>
          <p:nvPr/>
        </p:nvSpPr>
        <p:spPr>
          <a:xfrm>
            <a:off x="4393082" y="2247221"/>
            <a:ext cx="150636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600" dirty="0" smtClean="0">
                <a:solidFill>
                  <a:schemeClr val="bg1"/>
                </a:solidFill>
                <a:latin typeface="Code Light"/>
                <a:cs typeface="Code Light"/>
              </a:rPr>
              <a:t>&amp;</a:t>
            </a:r>
            <a:endParaRPr lang="nl-NL" sz="16600" dirty="0">
              <a:solidFill>
                <a:schemeClr val="bg1"/>
              </a:solidFill>
              <a:latin typeface="Code Light"/>
              <a:cs typeface="Code Light"/>
            </a:endParaRPr>
          </a:p>
        </p:txBody>
      </p:sp>
    </p:spTree>
    <p:extLst>
      <p:ext uri="{BB962C8B-B14F-4D97-AF65-F5344CB8AC3E}">
        <p14:creationId xmlns:p14="http://schemas.microsoft.com/office/powerpoint/2010/main" val="218597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81"/>
    </mc:Choice>
    <mc:Fallback xmlns="">
      <p:transition xmlns:p14="http://schemas.microsoft.com/office/powerpoint/2010/main" spd="slow" advTm="798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smtClean="0">
                <a:latin typeface="Code Light"/>
                <a:cs typeface="Code Light"/>
              </a:rPr>
              <a:t/>
            </a:r>
            <a:br>
              <a:rPr lang="nl-NL" dirty="0" smtClean="0">
                <a:latin typeface="Code Light"/>
                <a:cs typeface="Code Light"/>
              </a:rPr>
            </a:br>
            <a:endParaRPr lang="nl-NL" dirty="0">
              <a:latin typeface="Code Light"/>
              <a:cs typeface="Code Light"/>
            </a:endParaRPr>
          </a:p>
        </p:txBody>
      </p:sp>
      <p:pic>
        <p:nvPicPr>
          <p:cNvPr id="12" name="Afbeelding 11" descr="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378" y="680413"/>
            <a:ext cx="9683896" cy="573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354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13"/>
    </mc:Choice>
    <mc:Fallback xmlns="">
      <p:transition xmlns:p14="http://schemas.microsoft.com/office/powerpoint/2010/main" spd="slow" advTm="2941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Flickr_-_Government_Press_Office_(GPO)_-_Director_Boaz_Davidson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7003" y="0"/>
            <a:ext cx="10634651" cy="708976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13" name="Tekstvak 12"/>
          <p:cNvSpPr txBox="1"/>
          <p:nvPr/>
        </p:nvSpPr>
        <p:spPr>
          <a:xfrm>
            <a:off x="589660" y="4422674"/>
            <a:ext cx="37906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 smtClean="0">
                <a:solidFill>
                  <a:srgbClr val="FCCCE8"/>
                </a:solidFill>
                <a:latin typeface="Code Bold"/>
                <a:cs typeface="Code Bold"/>
              </a:rPr>
              <a:t>Conclusie</a:t>
            </a:r>
            <a:endParaRPr lang="nl-NL" sz="4400" dirty="0">
              <a:solidFill>
                <a:srgbClr val="FCCCE8"/>
              </a:solidFill>
              <a:latin typeface="Code Bold"/>
              <a:cs typeface="Code Bold"/>
            </a:endParaRPr>
          </a:p>
        </p:txBody>
      </p:sp>
      <p:sp>
        <p:nvSpPr>
          <p:cNvPr id="14" name="Tekstvak 13"/>
          <p:cNvSpPr txBox="1"/>
          <p:nvPr/>
        </p:nvSpPr>
        <p:spPr>
          <a:xfrm>
            <a:off x="5346619" y="4425966"/>
            <a:ext cx="36499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b="1" dirty="0" smtClean="0">
                <a:solidFill>
                  <a:srgbClr val="FCCCE8"/>
                </a:solidFill>
                <a:latin typeface="Code Bold"/>
                <a:cs typeface="Code Bold"/>
              </a:rPr>
              <a:t>Video</a:t>
            </a:r>
            <a:endParaRPr lang="nl-NL" sz="4400" b="1" dirty="0">
              <a:solidFill>
                <a:srgbClr val="FCCCE8"/>
              </a:solidFill>
              <a:latin typeface="Code Bold"/>
              <a:cs typeface="Code Bold"/>
            </a:endParaRPr>
          </a:p>
        </p:txBody>
      </p:sp>
      <p:sp>
        <p:nvSpPr>
          <p:cNvPr id="15" name="Tekstvak 14"/>
          <p:cNvSpPr txBox="1"/>
          <p:nvPr/>
        </p:nvSpPr>
        <p:spPr>
          <a:xfrm>
            <a:off x="3714632" y="3588463"/>
            <a:ext cx="150636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600" dirty="0" smtClean="0">
                <a:solidFill>
                  <a:schemeClr val="bg1"/>
                </a:solidFill>
                <a:latin typeface="Code Light"/>
                <a:cs typeface="Code Light"/>
              </a:rPr>
              <a:t>&amp;</a:t>
            </a:r>
            <a:endParaRPr lang="nl-NL" sz="16600" dirty="0">
              <a:solidFill>
                <a:schemeClr val="bg1"/>
              </a:solidFill>
              <a:latin typeface="Code Light"/>
              <a:cs typeface="Code Light"/>
            </a:endParaRPr>
          </a:p>
        </p:txBody>
      </p:sp>
    </p:spTree>
    <p:extLst>
      <p:ext uri="{BB962C8B-B14F-4D97-AF65-F5344CB8AC3E}">
        <p14:creationId xmlns:p14="http://schemas.microsoft.com/office/powerpoint/2010/main" val="2859653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81"/>
    </mc:Choice>
    <mc:Fallback xmlns="">
      <p:transition xmlns:p14="http://schemas.microsoft.com/office/powerpoint/2010/main" spd="slow" advTm="798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hoek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CECEC"/>
          </a:solidFill>
          <a:ln>
            <a:solidFill>
              <a:srgbClr val="4F81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457200" y="374448"/>
            <a:ext cx="8229600" cy="1143000"/>
          </a:xfrm>
        </p:spPr>
        <p:txBody>
          <a:bodyPr>
            <a:normAutofit/>
          </a:bodyPr>
          <a:lstStyle/>
          <a:p>
            <a:r>
              <a:rPr lang="nl-NL" sz="3600" dirty="0" smtClean="0">
                <a:latin typeface="Code Light"/>
                <a:cs typeface="Code Light"/>
              </a:rPr>
              <a:t>Bedankt voor de aandacht</a:t>
            </a:r>
            <a:endParaRPr lang="nl-NL" dirty="0">
              <a:latin typeface="Code Light"/>
              <a:cs typeface="Code Light"/>
            </a:endParaRPr>
          </a:p>
        </p:txBody>
      </p:sp>
      <p:sp>
        <p:nvSpPr>
          <p:cNvPr id="3" name="Rechthoek 2"/>
          <p:cNvSpPr/>
          <p:nvPr/>
        </p:nvSpPr>
        <p:spPr>
          <a:xfrm>
            <a:off x="3406123" y="3982998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schemeClr val="bg1"/>
                </a:solidFill>
                <a:latin typeface="Code Bold"/>
                <a:cs typeface="Code Bold"/>
                <a:hlinkClick r:id="rId2"/>
              </a:rPr>
              <a:t>https://</a:t>
            </a:r>
            <a:r>
              <a:rPr lang="nl-NL" dirty="0" smtClean="0">
                <a:solidFill>
                  <a:schemeClr val="bg1"/>
                </a:solidFill>
                <a:latin typeface="Code Bold"/>
                <a:cs typeface="Code Bold"/>
                <a:hlinkClick r:id="rId2"/>
              </a:rPr>
              <a:t>youtu.be</a:t>
            </a:r>
            <a:r>
              <a:rPr lang="nl-NL" dirty="0">
                <a:solidFill>
                  <a:schemeClr val="bg1"/>
                </a:solidFill>
                <a:latin typeface="Code Bold"/>
                <a:cs typeface="Code Bold"/>
                <a:hlinkClick r:id="rId2"/>
              </a:rPr>
              <a:t>/nLi8YMGUCp4</a:t>
            </a:r>
            <a:endParaRPr lang="nl-NL" dirty="0">
              <a:solidFill>
                <a:schemeClr val="bg1"/>
              </a:solidFill>
              <a:latin typeface="Code Bold"/>
              <a:cs typeface="Code Bold"/>
            </a:endParaRPr>
          </a:p>
        </p:txBody>
      </p:sp>
      <p:pic>
        <p:nvPicPr>
          <p:cNvPr id="8" name="Afbeelding 7" descr="Blog_Tinker2 (3)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896" y="1743774"/>
            <a:ext cx="7766304" cy="1716024"/>
          </a:xfrm>
          <a:prstGeom prst="rect">
            <a:avLst/>
          </a:prstGeom>
        </p:spPr>
      </p:pic>
      <p:sp>
        <p:nvSpPr>
          <p:cNvPr id="6" name="Tekstvak 5"/>
          <p:cNvSpPr txBox="1"/>
          <p:nvPr/>
        </p:nvSpPr>
        <p:spPr>
          <a:xfrm>
            <a:off x="2772542" y="3982998"/>
            <a:ext cx="1462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>
                <a:latin typeface="Code Light"/>
                <a:cs typeface="Code Light"/>
              </a:rPr>
              <a:t>Link:</a:t>
            </a:r>
            <a:endParaRPr lang="nl-NL" dirty="0">
              <a:latin typeface="Code Light"/>
              <a:cs typeface="Code Light"/>
            </a:endParaRPr>
          </a:p>
        </p:txBody>
      </p:sp>
    </p:spTree>
    <p:extLst>
      <p:ext uri="{BB962C8B-B14F-4D97-AF65-F5344CB8AC3E}">
        <p14:creationId xmlns:p14="http://schemas.microsoft.com/office/powerpoint/2010/main" val="305161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40"/>
    </mc:Choice>
    <mc:Fallback xmlns="">
      <p:transition xmlns:p14="http://schemas.microsoft.com/office/powerpoint/2010/main" spd="slow" advTm="1084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2357</TotalTime>
  <Words>76</Words>
  <Application>Microsoft Macintosh PowerPoint</Application>
  <PresentationFormat>Diavoorstelling (4:3)</PresentationFormat>
  <Paragraphs>46</Paragraphs>
  <Slides>8</Slides>
  <Notes>4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9" baseType="lpstr">
      <vt:lpstr>Office-thema</vt:lpstr>
      <vt:lpstr> </vt:lpstr>
      <vt:lpstr>PowerPoint-presentatie</vt:lpstr>
      <vt:lpstr> </vt:lpstr>
      <vt:lpstr>Reciprocity/wederkerigheid</vt:lpstr>
      <vt:lpstr> </vt:lpstr>
      <vt:lpstr> </vt:lpstr>
      <vt:lpstr> </vt:lpstr>
      <vt:lpstr>Bedankt voor de aandacht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Nieuwe gebruiker</dc:creator>
  <cp:lastModifiedBy>Nieuwe gebruiker</cp:lastModifiedBy>
  <cp:revision>12</cp:revision>
  <dcterms:created xsi:type="dcterms:W3CDTF">2016-02-20T16:14:31Z</dcterms:created>
  <dcterms:modified xsi:type="dcterms:W3CDTF">2016-03-24T10:04:24Z</dcterms:modified>
</cp:coreProperties>
</file>